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88">
          <p15:clr>
            <a:srgbClr val="A4A3A4"/>
          </p15:clr>
        </p15:guide>
        <p15:guide id="2" orient="horz" pos="8688">
          <p15:clr>
            <a:srgbClr val="A4A3A4"/>
          </p15:clr>
        </p15:guide>
        <p15:guide id="3" orient="horz" pos="9888">
          <p15:clr>
            <a:srgbClr val="A4A3A4"/>
          </p15:clr>
        </p15:guide>
        <p15:guide id="4" pos="13824">
          <p15:clr>
            <a:srgbClr val="A4A3A4"/>
          </p15:clr>
        </p15:guide>
        <p15:guide id="5" pos="26592">
          <p15:clr>
            <a:srgbClr val="A4A3A4"/>
          </p15:clr>
        </p15:guide>
        <p15:guide id="6" pos="187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50"/>
    <a:srgbClr val="000054"/>
    <a:srgbClr val="0707B7"/>
    <a:srgbClr val="802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403" autoAdjust="0"/>
  </p:normalViewPr>
  <p:slideViewPr>
    <p:cSldViewPr>
      <p:cViewPr>
        <p:scale>
          <a:sx n="20" d="100"/>
          <a:sy n="20" d="100"/>
        </p:scale>
        <p:origin x="-1008" y="126"/>
      </p:cViewPr>
      <p:guideLst>
        <p:guide orient="horz" pos="6288"/>
        <p:guide orient="horz" pos="8688"/>
        <p:guide orient="horz" pos="9888"/>
        <p:guide pos="13824"/>
        <p:guide pos="26592"/>
        <p:guide pos="18768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B037D-8636-2042-9FA6-1E54689036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137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82DFAD-6E8A-784C-8EF4-C7EBDB7747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309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2163" y="2925763"/>
            <a:ext cx="9326562" cy="263350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2475" y="2925763"/>
            <a:ext cx="27827288" cy="263350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767EA9-46FA-464C-A74C-1787B52604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45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53905-6FA1-8A46-8CE2-676630E0D2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774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621FC3-97A9-C642-9199-1D5249545C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0490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2475" y="9509125"/>
            <a:ext cx="18576925" cy="1975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9509125"/>
            <a:ext cx="18576925" cy="1975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A6B375-03B2-6C49-A290-267CA307DF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219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EBA481-E1EE-784C-A6F7-B2648D8279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1191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D4A9B-42E5-4545-9451-5D2E3D515B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203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605B6-009C-DC44-901C-9453F72E48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6918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A5BF2E-E796-4E4F-AEE5-40BC97B1CC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28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6E9B8-A98C-3144-A6C9-01987895B6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731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2475" y="2925763"/>
            <a:ext cx="373062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2475" y="9509125"/>
            <a:ext cx="37306250" cy="1975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2475" y="29992638"/>
            <a:ext cx="9144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>
            <a:lvl1pPr>
              <a:defRPr sz="6700"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525" y="29992638"/>
            <a:ext cx="1390015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>
            <a:lvl1pPr algn="ctr">
              <a:defRPr sz="6700"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4725" y="29992638"/>
            <a:ext cx="9144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>
            <a:lvl1pPr algn="r">
              <a:defRPr sz="6700"/>
            </a:lvl1pPr>
          </a:lstStyle>
          <a:p>
            <a:fld id="{92450852-EBE4-CC47-B2D0-DFFDE7497B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13400">
          <a:solidFill>
            <a:schemeClr val="tx1"/>
          </a:solidFill>
          <a:latin typeface="+mn-lt"/>
          <a:ea typeface="+mn-ea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  <a:ea typeface="+mn-ea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  <a:ea typeface="+mn-ea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5pPr>
      <a:lvl6pPr marL="103330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6pPr>
      <a:lvl7pPr marL="107902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7pPr>
      <a:lvl8pPr marL="112474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8pPr>
      <a:lvl9pPr marL="117046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8013700" y="1803400"/>
            <a:ext cx="28422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79217" tIns="189609" rIns="379217" bIns="189609" anchor="ctr"/>
          <a:lstStyle>
            <a:lvl1pPr defTabSz="4389438">
              <a:spcBef>
                <a:spcPct val="20000"/>
              </a:spcBef>
              <a:buChar char="•"/>
              <a:defRPr sz="15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9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9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0000" b="1" dirty="0" smtClean="0">
                <a:latin typeface="+mj-lt"/>
              </a:rPr>
              <a:t>Pediatrics Chest Pain and Utilization of Exercise Stress Test and Echocardiogram</a:t>
            </a:r>
          </a:p>
        </p:txBody>
      </p:sp>
      <p:sp>
        <p:nvSpPr>
          <p:cNvPr id="2051" name="Text Box 16"/>
          <p:cNvSpPr txBox="1">
            <a:spLocks noChangeArrowheads="1"/>
          </p:cNvSpPr>
          <p:nvPr/>
        </p:nvSpPr>
        <p:spPr bwMode="auto">
          <a:xfrm>
            <a:off x="1905000" y="8910638"/>
            <a:ext cx="12477750" cy="968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470" tIns="46735" rIns="93470" bIns="46735">
            <a:spAutoFit/>
          </a:bodyPr>
          <a:lstStyle>
            <a:lvl1pPr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5400" b="1" u="sng" dirty="0">
                <a:solidFill>
                  <a:srgbClr val="000054"/>
                </a:solidFill>
                <a:latin typeface="Calibri" charset="0"/>
              </a:rPr>
              <a:t>Introduction</a:t>
            </a:r>
            <a:endParaRPr lang="en-US" altLang="en-US" sz="2500" b="1" u="sng" dirty="0">
              <a:solidFill>
                <a:srgbClr val="000054"/>
              </a:solidFill>
              <a:latin typeface="Calibri" charset="0"/>
            </a:endParaRPr>
          </a:p>
          <a:p>
            <a:endParaRPr lang="en-US" altLang="en-US" sz="2500" dirty="0">
              <a:solidFill>
                <a:srgbClr val="000054"/>
              </a:solidFill>
              <a:latin typeface="Calibri" charset="0"/>
            </a:endParaRPr>
          </a:p>
          <a:p>
            <a:pPr>
              <a:spcBef>
                <a:spcPct val="60000"/>
              </a:spcBef>
              <a:buClr>
                <a:srgbClr val="660066"/>
              </a:buClr>
            </a:pPr>
            <a:r>
              <a:rPr lang="en-US" altLang="en-US" sz="4000" dirty="0"/>
              <a:t>Chest pain is a common presenting complaint amongst pediatric </a:t>
            </a:r>
            <a:r>
              <a:rPr lang="en-US" altLang="en-US" sz="4000" dirty="0" smtClean="0"/>
              <a:t>patient. </a:t>
            </a:r>
            <a:r>
              <a:rPr lang="en-US" altLang="en-US" sz="4000" dirty="0"/>
              <a:t>U</a:t>
            </a:r>
            <a:r>
              <a:rPr lang="en-US" altLang="en-US" sz="4000" dirty="0" smtClean="0"/>
              <a:t>nlike </a:t>
            </a:r>
            <a:r>
              <a:rPr lang="en-US" altLang="en-US" sz="4000" dirty="0"/>
              <a:t>adults, the majority of diagnoses are non-cardiac. </a:t>
            </a:r>
            <a:r>
              <a:rPr lang="en-US" altLang="en-US" sz="4000" dirty="0" smtClean="0"/>
              <a:t>Echocardiography </a:t>
            </a:r>
            <a:r>
              <a:rPr lang="en-US" altLang="en-US" sz="4000" dirty="0"/>
              <a:t>and exercise stress testing (EST) are often used to rule out a cardiac </a:t>
            </a:r>
            <a:r>
              <a:rPr lang="en-US" altLang="en-US" sz="4000" dirty="0" smtClean="0"/>
              <a:t>etiology.</a:t>
            </a:r>
            <a:r>
              <a:rPr lang="en-US" altLang="en-US" sz="4000" dirty="0"/>
              <a:t> T</a:t>
            </a:r>
            <a:r>
              <a:rPr lang="en-US" altLang="en-US" sz="4000" dirty="0" smtClean="0"/>
              <a:t>he </a:t>
            </a:r>
            <a:r>
              <a:rPr lang="en-US" altLang="en-US" sz="4000" dirty="0"/>
              <a:t>utilization </a:t>
            </a:r>
            <a:r>
              <a:rPr lang="en-US" altLang="en-US" sz="4000" dirty="0" smtClean="0"/>
              <a:t>rates for these studies </a:t>
            </a:r>
            <a:r>
              <a:rPr lang="en-US" altLang="en-US" sz="4000" dirty="0"/>
              <a:t>in pediatric patients </a:t>
            </a:r>
            <a:r>
              <a:rPr lang="en-US" altLang="en-US" sz="4000" dirty="0" smtClean="0"/>
              <a:t>have </a:t>
            </a:r>
            <a:r>
              <a:rPr lang="en-US" altLang="en-US" sz="4000" dirty="0"/>
              <a:t>not been studied at the University of California Davis Health System (UCDHS). The results from this study </a:t>
            </a:r>
            <a:r>
              <a:rPr lang="en-US" altLang="en-US" sz="4000" dirty="0" smtClean="0"/>
              <a:t>will </a:t>
            </a:r>
            <a:r>
              <a:rPr lang="en-US" altLang="en-US" sz="4000" dirty="0"/>
              <a:t>be used to help us understand current resource utilization, reasons for the utilization decisions, and to potentially support the implementation of Standardized Clinical Assessment and Management Plans (SCAMPs</a:t>
            </a:r>
            <a:r>
              <a:rPr lang="en-US" altLang="en-US" sz="4000" dirty="0" smtClean="0"/>
              <a:t>) at UCDHS.</a:t>
            </a:r>
            <a:endParaRPr lang="en-US" altLang="en-US" sz="4000" dirty="0"/>
          </a:p>
        </p:txBody>
      </p:sp>
      <p:sp>
        <p:nvSpPr>
          <p:cNvPr id="2052" name="Text Box 17"/>
          <p:cNvSpPr txBox="1">
            <a:spLocks noChangeArrowheads="1"/>
          </p:cNvSpPr>
          <p:nvPr/>
        </p:nvSpPr>
        <p:spPr bwMode="auto">
          <a:xfrm>
            <a:off x="15389225" y="8912225"/>
            <a:ext cx="12271375" cy="11205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470" tIns="46735" rIns="93470" bIns="46735">
            <a:spAutoFit/>
          </a:bodyPr>
          <a:lstStyle>
            <a:lvl1pPr defTabSz="935038">
              <a:tabLst>
                <a:tab pos="1116013" algn="l"/>
                <a:tab pos="16351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35038">
              <a:tabLst>
                <a:tab pos="1116013" algn="l"/>
                <a:tab pos="16351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35038">
              <a:tabLst>
                <a:tab pos="1116013" algn="l"/>
                <a:tab pos="16351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35038">
              <a:tabLst>
                <a:tab pos="1116013" algn="l"/>
                <a:tab pos="16351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35038">
              <a:tabLst>
                <a:tab pos="1116013" algn="l"/>
                <a:tab pos="16351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35038" eaLnBrk="0" fontAlgn="base" hangingPunct="0">
              <a:spcBef>
                <a:spcPct val="0"/>
              </a:spcBef>
              <a:spcAft>
                <a:spcPct val="0"/>
              </a:spcAft>
              <a:tabLst>
                <a:tab pos="1116013" algn="l"/>
                <a:tab pos="16351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35038" eaLnBrk="0" fontAlgn="base" hangingPunct="0">
              <a:spcBef>
                <a:spcPct val="0"/>
              </a:spcBef>
              <a:spcAft>
                <a:spcPct val="0"/>
              </a:spcAft>
              <a:tabLst>
                <a:tab pos="1116013" algn="l"/>
                <a:tab pos="16351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35038" eaLnBrk="0" fontAlgn="base" hangingPunct="0">
              <a:spcBef>
                <a:spcPct val="0"/>
              </a:spcBef>
              <a:spcAft>
                <a:spcPct val="0"/>
              </a:spcAft>
              <a:tabLst>
                <a:tab pos="1116013" algn="l"/>
                <a:tab pos="16351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35038" eaLnBrk="0" fontAlgn="base" hangingPunct="0">
              <a:spcBef>
                <a:spcPct val="0"/>
              </a:spcBef>
              <a:spcAft>
                <a:spcPct val="0"/>
              </a:spcAft>
              <a:tabLst>
                <a:tab pos="1116013" algn="l"/>
                <a:tab pos="16351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5400" b="1" u="sng" dirty="0">
                <a:solidFill>
                  <a:srgbClr val="000054"/>
                </a:solidFill>
                <a:latin typeface="Calibri" charset="0"/>
              </a:rPr>
              <a:t>Results</a:t>
            </a:r>
            <a:r>
              <a:rPr lang="en-US" altLang="en-US" sz="5400" b="1" dirty="0">
                <a:solidFill>
                  <a:srgbClr val="000054"/>
                </a:solidFill>
                <a:latin typeface="Calibri" charset="0"/>
              </a:rPr>
              <a:t> </a:t>
            </a:r>
            <a:endParaRPr lang="en-US" altLang="en-US" sz="2800" b="1" dirty="0">
              <a:solidFill>
                <a:srgbClr val="000054"/>
              </a:solidFill>
              <a:latin typeface="Calibri" charset="0"/>
            </a:endParaRPr>
          </a:p>
          <a:p>
            <a:r>
              <a:rPr lang="en-US" altLang="en-US" sz="2800" dirty="0">
                <a:latin typeface="Calibri" charset="0"/>
              </a:rPr>
              <a:t/>
            </a:r>
            <a:br>
              <a:rPr lang="en-US" altLang="en-US" sz="2800" dirty="0">
                <a:latin typeface="Calibri" charset="0"/>
              </a:rPr>
            </a:br>
            <a:r>
              <a:rPr lang="en-US" altLang="en-US" sz="4000" dirty="0"/>
              <a:t>28 patients (3.79%) had an EST (most in conjunction with echocardiogram) and 109 patients (14.75%) had an echocardiogram without </a:t>
            </a:r>
            <a:r>
              <a:rPr lang="en-US" altLang="en-US" sz="4000" dirty="0" smtClean="0"/>
              <a:t>EST.</a:t>
            </a:r>
            <a:r>
              <a:rPr lang="en-US" altLang="en-US" sz="4000" dirty="0" smtClean="0">
                <a:solidFill>
                  <a:srgbClr val="FF0000"/>
                </a:solidFill>
              </a:rPr>
              <a:t> </a:t>
            </a:r>
            <a:r>
              <a:rPr lang="en-US" altLang="en-US" sz="4000" dirty="0" smtClean="0"/>
              <a:t> </a:t>
            </a:r>
            <a:r>
              <a:rPr lang="en-US" altLang="en-US" sz="4000" dirty="0"/>
              <a:t>There were no statistical differences (P&gt;0.05) in race/ethnicity, gender, languages spoken, and age ranges with regard to the ordering and performance of the testing. The most common etiologies for the chest pain in this cohort were unknown (56%), pulmonary (17%), and musculoskeletal (15%). </a:t>
            </a:r>
          </a:p>
          <a:p>
            <a:endParaRPr lang="en-US" altLang="en-US" sz="4000" dirty="0"/>
          </a:p>
          <a:p>
            <a:r>
              <a:rPr lang="en-US" altLang="en-US" sz="4000" dirty="0"/>
              <a:t>All 5 surveyed pediatrics cardiologists </a:t>
            </a:r>
            <a:r>
              <a:rPr lang="en-US" altLang="en-US" sz="4000" dirty="0" smtClean="0"/>
              <a:t>chose not to </a:t>
            </a:r>
            <a:r>
              <a:rPr lang="en-US" altLang="en-US" sz="4000" dirty="0"/>
              <a:t>perform testing without a specific indication in the patient history.  Lack of </a:t>
            </a:r>
            <a:r>
              <a:rPr lang="en-US" altLang="en-US" sz="4000" dirty="0" smtClean="0"/>
              <a:t>easy </a:t>
            </a:r>
            <a:r>
              <a:rPr lang="en-US" altLang="en-US" sz="4000" dirty="0"/>
              <a:t>access to </a:t>
            </a:r>
            <a:r>
              <a:rPr lang="en-US" altLang="en-US" sz="4000" dirty="0" smtClean="0"/>
              <a:t>EST testing </a:t>
            </a:r>
            <a:r>
              <a:rPr lang="en-US" altLang="en-US" sz="4000" dirty="0"/>
              <a:t>as well as incomplete </a:t>
            </a:r>
            <a:r>
              <a:rPr lang="en-US" altLang="en-US" sz="4000" dirty="0" smtClean="0"/>
              <a:t>data (inability to easily perform breath-by-breath analysis) may be </a:t>
            </a:r>
            <a:r>
              <a:rPr lang="en-US" altLang="en-US" sz="4000" dirty="0"/>
              <a:t>reasons for a decreased incidence </a:t>
            </a:r>
            <a:r>
              <a:rPr lang="en-US" altLang="en-US" sz="4000" dirty="0" smtClean="0"/>
              <a:t>of  EST testing. </a:t>
            </a:r>
            <a:endParaRPr lang="en-US" altLang="en-US" sz="3000" dirty="0"/>
          </a:p>
        </p:txBody>
      </p:sp>
      <p:sp>
        <p:nvSpPr>
          <p:cNvPr id="2053" name="Text Box 18"/>
          <p:cNvSpPr txBox="1">
            <a:spLocks noChangeArrowheads="1"/>
          </p:cNvSpPr>
          <p:nvPr/>
        </p:nvSpPr>
        <p:spPr bwMode="auto">
          <a:xfrm>
            <a:off x="1905000" y="19570700"/>
            <a:ext cx="12477750" cy="8081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470" tIns="46735" rIns="93470" bIns="46735">
            <a:spAutoFit/>
          </a:bodyPr>
          <a:lstStyle>
            <a:lvl1pPr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5400" b="1" u="sng" dirty="0">
                <a:solidFill>
                  <a:srgbClr val="000054"/>
                </a:solidFill>
                <a:latin typeface="Calibri" charset="0"/>
              </a:rPr>
              <a:t>Methods</a:t>
            </a:r>
            <a:endParaRPr lang="en-US" altLang="en-US" sz="2500" b="1" u="sng" dirty="0">
              <a:solidFill>
                <a:srgbClr val="000054"/>
              </a:solidFill>
              <a:latin typeface="Calibri" charset="0"/>
            </a:endParaRPr>
          </a:p>
          <a:p>
            <a:pPr algn="just"/>
            <a:endParaRPr lang="en-US" altLang="en-US" sz="2500" dirty="0">
              <a:solidFill>
                <a:srgbClr val="0707B7"/>
              </a:solidFill>
              <a:latin typeface="Calibri" charset="0"/>
            </a:endParaRPr>
          </a:p>
          <a:p>
            <a:r>
              <a:rPr lang="en-US" altLang="en-US" sz="4000" dirty="0"/>
              <a:t>We reviewed records of 739 </a:t>
            </a:r>
            <a:r>
              <a:rPr lang="en-US" altLang="en-US" sz="4000" dirty="0" smtClean="0"/>
              <a:t>patients, </a:t>
            </a:r>
            <a:r>
              <a:rPr lang="en-US" altLang="en-US" sz="4000" dirty="0"/>
              <a:t>aged </a:t>
            </a:r>
            <a:r>
              <a:rPr lang="en-US" altLang="en-US" sz="4000" dirty="0" smtClean="0"/>
              <a:t>0-17, </a:t>
            </a:r>
            <a:r>
              <a:rPr lang="en-US" altLang="en-US" sz="4000" dirty="0"/>
              <a:t>who presented to UCDHS with a chief complaint of chest pain during a two year period from February </a:t>
            </a:r>
            <a:r>
              <a:rPr lang="en-US" altLang="en-US" sz="4000" dirty="0" smtClean="0"/>
              <a:t>1, </a:t>
            </a:r>
            <a:r>
              <a:rPr lang="en-US" altLang="en-US" sz="4000" dirty="0"/>
              <a:t>2013 to February </a:t>
            </a:r>
            <a:r>
              <a:rPr lang="en-US" altLang="en-US" sz="4000" dirty="0" smtClean="0"/>
              <a:t>1, </a:t>
            </a:r>
            <a:r>
              <a:rPr lang="en-US" altLang="en-US" sz="4000" dirty="0"/>
              <a:t>2015. </a:t>
            </a:r>
            <a:r>
              <a:rPr lang="en-US" altLang="en-US" sz="4000" dirty="0" smtClean="0"/>
              <a:t>The data </a:t>
            </a:r>
            <a:r>
              <a:rPr lang="en-US" altLang="en-US" sz="4000" dirty="0"/>
              <a:t>reviewed included patient demographics, the clinical diagnosis, and whether an echocardiogram and an EST were performed.  </a:t>
            </a:r>
          </a:p>
          <a:p>
            <a:endParaRPr lang="en-US" altLang="en-US" sz="4000" dirty="0"/>
          </a:p>
          <a:p>
            <a:r>
              <a:rPr lang="en-US" altLang="en-US" sz="4000" dirty="0"/>
              <a:t>We also surveyed all 5 pediatrics cardiologists </a:t>
            </a:r>
            <a:r>
              <a:rPr lang="en-US" altLang="en-US" sz="4000" dirty="0" smtClean="0"/>
              <a:t>on the </a:t>
            </a:r>
            <a:r>
              <a:rPr lang="en-US" altLang="en-US" sz="4000" dirty="0" smtClean="0"/>
              <a:t>UCDHS faculty to </a:t>
            </a:r>
            <a:r>
              <a:rPr lang="en-US" altLang="en-US" sz="4000" dirty="0"/>
              <a:t>specifically evaluate reasons for their decision-making with regard to ordering an echocardiogram and/or EST in this setting.</a:t>
            </a:r>
          </a:p>
        </p:txBody>
      </p:sp>
      <p:sp>
        <p:nvSpPr>
          <p:cNvPr id="2054" name="Text Box 19"/>
          <p:cNvSpPr txBox="1">
            <a:spLocks noChangeArrowheads="1"/>
          </p:cNvSpPr>
          <p:nvPr/>
        </p:nvSpPr>
        <p:spPr bwMode="auto">
          <a:xfrm>
            <a:off x="15425737" y="20648612"/>
            <a:ext cx="12234863" cy="7157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470" tIns="46735" rIns="93470" bIns="46735">
            <a:spAutoFit/>
          </a:bodyPr>
          <a:lstStyle>
            <a:lvl1pPr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5400" b="1" u="sng" dirty="0">
                <a:solidFill>
                  <a:srgbClr val="000054"/>
                </a:solidFill>
                <a:latin typeface="Calibri" charset="0"/>
              </a:rPr>
              <a:t>Conclusions</a:t>
            </a:r>
            <a:endParaRPr lang="en-US" altLang="en-US" sz="2500" b="1" u="sng" dirty="0">
              <a:solidFill>
                <a:srgbClr val="000054"/>
              </a:solidFill>
              <a:latin typeface="Calibri" charset="0"/>
            </a:endParaRPr>
          </a:p>
          <a:p>
            <a:endParaRPr lang="en-US" altLang="en-US" sz="2500" dirty="0">
              <a:solidFill>
                <a:srgbClr val="000054"/>
              </a:solidFill>
              <a:latin typeface="Calibri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4000" dirty="0"/>
              <a:t>The utilization of </a:t>
            </a:r>
            <a:r>
              <a:rPr lang="en-US" altLang="en-US" sz="4000" dirty="0" smtClean="0"/>
              <a:t>echocardiography </a:t>
            </a:r>
            <a:r>
              <a:rPr lang="en-US" altLang="en-US" sz="4000" dirty="0"/>
              <a:t>and EST at UCDHS for pediatric patients with chest pain was lower than what is described in the literature. Formal </a:t>
            </a:r>
            <a:r>
              <a:rPr lang="en-US" altLang="en-US" sz="4000" dirty="0" smtClean="0"/>
              <a:t>implementation of </a:t>
            </a:r>
            <a:r>
              <a:rPr lang="en-US" altLang="en-US" sz="4000" dirty="0"/>
              <a:t>SCAMPs may not always be necessary to thoughtfully implement a cost-effective utilization strategy.  UCDHS is </a:t>
            </a:r>
            <a:r>
              <a:rPr lang="en-US" altLang="en-US" sz="4000" dirty="0" smtClean="0"/>
              <a:t>in </a:t>
            </a:r>
            <a:r>
              <a:rPr lang="en-US" altLang="en-US" sz="4000" dirty="0"/>
              <a:t>the process  </a:t>
            </a:r>
            <a:r>
              <a:rPr lang="en-US" altLang="en-US" sz="4000" dirty="0" smtClean="0"/>
              <a:t>of updating the exercise stress lab including improved access </a:t>
            </a:r>
            <a:r>
              <a:rPr lang="en-US" altLang="en-US" sz="4000" dirty="0"/>
              <a:t>for </a:t>
            </a:r>
            <a:r>
              <a:rPr lang="en-US" altLang="en-US" sz="4000" dirty="0" smtClean="0"/>
              <a:t>pediatric patients as well as the ability to get data related to breath-by-breath analysis.</a:t>
            </a:r>
            <a:endParaRPr lang="en-US" altLang="en-US" sz="4000" dirty="0">
              <a:latin typeface="Calibri" charset="0"/>
            </a:endParaRPr>
          </a:p>
        </p:txBody>
      </p:sp>
      <p:sp>
        <p:nvSpPr>
          <p:cNvPr id="2055" name="Rectangle 33"/>
          <p:cNvSpPr>
            <a:spLocks noChangeArrowheads="1"/>
          </p:cNvSpPr>
          <p:nvPr/>
        </p:nvSpPr>
        <p:spPr bwMode="auto">
          <a:xfrm>
            <a:off x="0" y="32123063"/>
            <a:ext cx="43891200" cy="838200"/>
          </a:xfrm>
          <a:prstGeom prst="rect">
            <a:avLst/>
          </a:prstGeom>
          <a:solidFill>
            <a:srgbClr val="000054"/>
          </a:solidFill>
          <a:ln w="9525">
            <a:solidFill>
              <a:srgbClr val="00005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>
              <a:latin typeface="Calibri" charset="0"/>
            </a:endParaRPr>
          </a:p>
        </p:txBody>
      </p:sp>
      <p:sp>
        <p:nvSpPr>
          <p:cNvPr id="2056" name="Text Box 38"/>
          <p:cNvSpPr txBox="1">
            <a:spLocks noChangeArrowheads="1"/>
          </p:cNvSpPr>
          <p:nvPr/>
        </p:nvSpPr>
        <p:spPr bwMode="auto">
          <a:xfrm>
            <a:off x="29259213" y="30299025"/>
            <a:ext cx="112410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60000"/>
              </a:spcBef>
              <a:defRPr/>
            </a:pPr>
            <a:r>
              <a:rPr lang="en-US" altLang="en-US" sz="4000" b="1" dirty="0" smtClean="0">
                <a:latin typeface="+mj-lt"/>
              </a:rPr>
              <a:t>Figure 2. Common diagnoses for chest pain</a:t>
            </a:r>
            <a:endParaRPr lang="en-US" altLang="en-US" sz="4000" dirty="0" smtClean="0">
              <a:latin typeface="+mj-lt"/>
            </a:endParaRPr>
          </a:p>
        </p:txBody>
      </p:sp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0" y="0"/>
            <a:ext cx="43891200" cy="720725"/>
          </a:xfrm>
          <a:prstGeom prst="rect">
            <a:avLst/>
          </a:prstGeom>
          <a:solidFill>
            <a:srgbClr val="000054"/>
          </a:solidFill>
          <a:ln w="9525">
            <a:solidFill>
              <a:srgbClr val="000054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>
              <a:latin typeface="Calibri" charset="0"/>
            </a:endParaRPr>
          </a:p>
        </p:txBody>
      </p:sp>
      <p:sp>
        <p:nvSpPr>
          <p:cNvPr id="2058" name="AutoShape 6"/>
          <p:cNvSpPr>
            <a:spLocks noChangeArrowheads="1"/>
          </p:cNvSpPr>
          <p:nvPr/>
        </p:nvSpPr>
        <p:spPr bwMode="auto">
          <a:xfrm rot="5400000">
            <a:off x="35903694" y="859631"/>
            <a:ext cx="1082675" cy="804863"/>
          </a:xfrm>
          <a:prstGeom prst="rtTriangle">
            <a:avLst/>
          </a:prstGeom>
          <a:solidFill>
            <a:srgbClr val="000054"/>
          </a:solidFill>
          <a:ln w="9525">
            <a:solidFill>
              <a:srgbClr val="000054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>
              <a:latin typeface="Calibri" charset="0"/>
            </a:endParaRPr>
          </a:p>
        </p:txBody>
      </p:sp>
      <p:sp>
        <p:nvSpPr>
          <p:cNvPr id="2059" name="Rectangle 7"/>
          <p:cNvSpPr>
            <a:spLocks noChangeArrowheads="1"/>
          </p:cNvSpPr>
          <p:nvPr/>
        </p:nvSpPr>
        <p:spPr bwMode="auto">
          <a:xfrm>
            <a:off x="0" y="0"/>
            <a:ext cx="36042600" cy="1803400"/>
          </a:xfrm>
          <a:prstGeom prst="rect">
            <a:avLst/>
          </a:prstGeom>
          <a:solidFill>
            <a:srgbClr val="000054"/>
          </a:solidFill>
          <a:ln w="9525">
            <a:solidFill>
              <a:srgbClr val="000054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>
              <a:latin typeface="Calibri" charset="0"/>
            </a:endParaRPr>
          </a:p>
        </p:txBody>
      </p:sp>
      <p:sp>
        <p:nvSpPr>
          <p:cNvPr id="2060" name="Line 9"/>
          <p:cNvSpPr>
            <a:spLocks noChangeShapeType="1"/>
          </p:cNvSpPr>
          <p:nvPr/>
        </p:nvSpPr>
        <p:spPr bwMode="auto">
          <a:xfrm flipV="1">
            <a:off x="36271200" y="990600"/>
            <a:ext cx="804863" cy="1084263"/>
          </a:xfrm>
          <a:prstGeom prst="line">
            <a:avLst/>
          </a:prstGeom>
          <a:noFill/>
          <a:ln w="76200">
            <a:solidFill>
              <a:srgbClr val="FAE0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Line 10"/>
          <p:cNvSpPr>
            <a:spLocks noChangeShapeType="1"/>
          </p:cNvSpPr>
          <p:nvPr/>
        </p:nvSpPr>
        <p:spPr bwMode="auto">
          <a:xfrm>
            <a:off x="37109400" y="990600"/>
            <a:ext cx="6781800" cy="0"/>
          </a:xfrm>
          <a:prstGeom prst="line">
            <a:avLst/>
          </a:prstGeom>
          <a:noFill/>
          <a:ln w="76200">
            <a:solidFill>
              <a:srgbClr val="FAE0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Line 11"/>
          <p:cNvSpPr>
            <a:spLocks noChangeShapeType="1"/>
          </p:cNvSpPr>
          <p:nvPr/>
        </p:nvSpPr>
        <p:spPr bwMode="auto">
          <a:xfrm flipH="1">
            <a:off x="0" y="2057400"/>
            <a:ext cx="36271200" cy="76200"/>
          </a:xfrm>
          <a:prstGeom prst="line">
            <a:avLst/>
          </a:prstGeom>
          <a:noFill/>
          <a:ln w="76200">
            <a:solidFill>
              <a:srgbClr val="FAE0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63" name="Group 74"/>
          <p:cNvGrpSpPr>
            <a:grpSpLocks/>
          </p:cNvGrpSpPr>
          <p:nvPr/>
        </p:nvGrpSpPr>
        <p:grpSpPr bwMode="auto">
          <a:xfrm>
            <a:off x="0" y="2074863"/>
            <a:ext cx="11582400" cy="720725"/>
            <a:chOff x="0" y="1307"/>
            <a:chExt cx="7779" cy="454"/>
          </a:xfrm>
        </p:grpSpPr>
        <p:sp>
          <p:nvSpPr>
            <p:cNvPr id="2073" name="AutoShape 12"/>
            <p:cNvSpPr>
              <a:spLocks noChangeArrowheads="1"/>
            </p:cNvSpPr>
            <p:nvPr/>
          </p:nvSpPr>
          <p:spPr bwMode="auto">
            <a:xfrm rot="5400000">
              <a:off x="7383" y="1365"/>
              <a:ext cx="454" cy="338"/>
            </a:xfrm>
            <a:prstGeom prst="rtTriangle">
              <a:avLst/>
            </a:prstGeom>
            <a:solidFill>
              <a:srgbClr val="FAE020"/>
            </a:solidFill>
            <a:ln w="9525">
              <a:solidFill>
                <a:srgbClr val="FAE02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u="sng">
                <a:latin typeface="Calibri" charset="0"/>
              </a:endParaRPr>
            </a:p>
          </p:txBody>
        </p:sp>
        <p:sp>
          <p:nvSpPr>
            <p:cNvPr id="2074" name="Rectangle 13"/>
            <p:cNvSpPr>
              <a:spLocks noChangeArrowheads="1"/>
            </p:cNvSpPr>
            <p:nvPr/>
          </p:nvSpPr>
          <p:spPr bwMode="auto">
            <a:xfrm>
              <a:off x="0" y="1307"/>
              <a:ext cx="7441" cy="454"/>
            </a:xfrm>
            <a:prstGeom prst="rect">
              <a:avLst/>
            </a:prstGeom>
            <a:solidFill>
              <a:srgbClr val="FAE020"/>
            </a:solidFill>
            <a:ln w="9525">
              <a:solidFill>
                <a:srgbClr val="FAE02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u="sng">
                <a:latin typeface="Calibri" charset="0"/>
              </a:endParaRPr>
            </a:p>
          </p:txBody>
        </p:sp>
      </p:grpSp>
      <p:sp>
        <p:nvSpPr>
          <p:cNvPr id="2064" name="Text Box 66"/>
          <p:cNvSpPr txBox="1">
            <a:spLocks noChangeArrowheads="1"/>
          </p:cNvSpPr>
          <p:nvPr/>
        </p:nvSpPr>
        <p:spPr bwMode="auto">
          <a:xfrm>
            <a:off x="28211463" y="19105563"/>
            <a:ext cx="135509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4000" b="1" dirty="0" smtClean="0">
                <a:latin typeface="+mj-lt"/>
              </a:rPr>
              <a:t>Figure 1. UCDHS results compared to a Children’s Hospital Boston SCAMP Study</a:t>
            </a:r>
          </a:p>
        </p:txBody>
      </p:sp>
      <p:sp>
        <p:nvSpPr>
          <p:cNvPr id="2065" name="Line 11"/>
          <p:cNvSpPr>
            <a:spLocks noChangeShapeType="1"/>
          </p:cNvSpPr>
          <p:nvPr/>
        </p:nvSpPr>
        <p:spPr bwMode="auto">
          <a:xfrm flipH="1">
            <a:off x="0" y="31835725"/>
            <a:ext cx="43891200" cy="92075"/>
          </a:xfrm>
          <a:prstGeom prst="line">
            <a:avLst/>
          </a:prstGeom>
          <a:noFill/>
          <a:ln w="76200">
            <a:solidFill>
              <a:srgbClr val="FAE0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66" name="Picture 54" descr="ucseal_540_1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17338" y="1803400"/>
            <a:ext cx="3429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 Box 19"/>
          <p:cNvSpPr txBox="1">
            <a:spLocks noChangeArrowheads="1"/>
          </p:cNvSpPr>
          <p:nvPr/>
        </p:nvSpPr>
        <p:spPr bwMode="auto">
          <a:xfrm>
            <a:off x="15411283" y="28444357"/>
            <a:ext cx="12800180" cy="3387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470" tIns="46735" rIns="93470" bIns="46735">
            <a:spAutoFit/>
          </a:bodyPr>
          <a:lstStyle>
            <a:lvl1pPr defTabSz="935038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defTabSz="935038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defTabSz="935038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>
              <a:tabLst>
                <a:tab pos="1116013" algn="l"/>
                <a:tab pos="1635125" algn="l"/>
              </a:tabLst>
              <a:defRPr/>
            </a:pPr>
            <a:r>
              <a:rPr lang="en-US" sz="5400" b="1" u="sng" dirty="0">
                <a:solidFill>
                  <a:srgbClr val="000054"/>
                </a:solidFill>
                <a:latin typeface="Calibri" charset="0"/>
                <a:ea typeface="ＭＳ Ｐゴシック" charset="-128"/>
              </a:rPr>
              <a:t>Acknowledgments</a:t>
            </a:r>
          </a:p>
          <a:p>
            <a:pPr>
              <a:tabLst>
                <a:tab pos="1116013" algn="l"/>
                <a:tab pos="1635125" algn="l"/>
              </a:tabLst>
              <a:defRPr/>
            </a:pPr>
            <a:endParaRPr lang="en-US" sz="4000" b="1" dirty="0">
              <a:solidFill>
                <a:srgbClr val="000054"/>
              </a:solidFill>
              <a:latin typeface="Calibri" charset="0"/>
              <a:ea typeface="ＭＳ Ｐゴシック" charset="-128"/>
            </a:endParaRPr>
          </a:p>
          <a:p>
            <a:pPr marL="457200" indent="-457200">
              <a:buFont typeface="Arial" pitchFamily="34" charset="0"/>
              <a:buChar char="•"/>
              <a:tabLst>
                <a:tab pos="1116013" algn="l"/>
                <a:tab pos="1635125" algn="l"/>
              </a:tabLst>
              <a:defRPr/>
            </a:pPr>
            <a:r>
              <a:rPr lang="en-US" sz="4000" dirty="0">
                <a:latin typeface="+mj-lt"/>
                <a:ea typeface="ＭＳ Ｐゴシック" charset="-128"/>
              </a:rPr>
              <a:t>Dr. Stuart Berger and Madan </a:t>
            </a:r>
            <a:r>
              <a:rPr lang="en-US" sz="4000" dirty="0" err="1" smtClean="0">
                <a:latin typeface="+mj-lt"/>
                <a:ea typeface="ＭＳ Ｐゴシック" charset="-128"/>
              </a:rPr>
              <a:t>Dharmar</a:t>
            </a:r>
            <a:r>
              <a:rPr lang="en-US" sz="4000" dirty="0">
                <a:latin typeface="+mj-lt"/>
                <a:ea typeface="ＭＳ Ｐゴシック" charset="-128"/>
              </a:rPr>
              <a:t> </a:t>
            </a:r>
            <a:r>
              <a:rPr lang="en-US" sz="4000" dirty="0" smtClean="0">
                <a:latin typeface="+mj-lt"/>
                <a:ea typeface="ＭＳ Ｐゴシック" charset="-128"/>
              </a:rPr>
              <a:t>(mentors</a:t>
            </a:r>
            <a:r>
              <a:rPr lang="en-US" sz="4000" dirty="0">
                <a:latin typeface="+mj-lt"/>
                <a:ea typeface="ＭＳ Ｐゴシック" charset="-128"/>
              </a:rPr>
              <a:t>)</a:t>
            </a:r>
          </a:p>
          <a:p>
            <a:pPr marL="457200" indent="-457200">
              <a:buFont typeface="Arial" pitchFamily="34" charset="0"/>
              <a:buChar char="•"/>
              <a:tabLst>
                <a:tab pos="1116013" algn="l"/>
                <a:tab pos="1635125" algn="l"/>
              </a:tabLst>
              <a:defRPr/>
            </a:pPr>
            <a:r>
              <a:rPr lang="en-US" sz="4000" dirty="0">
                <a:latin typeface="+mj-lt"/>
                <a:ea typeface="ＭＳ Ｐゴシック" charset="-128"/>
              </a:rPr>
              <a:t>UC Davis CTSC Clinical Research Center</a:t>
            </a:r>
          </a:p>
          <a:p>
            <a:pPr marL="457200" indent="-457200">
              <a:buFont typeface="Arial" pitchFamily="34" charset="0"/>
              <a:buChar char="•"/>
              <a:tabLst>
                <a:tab pos="1116013" algn="l"/>
                <a:tab pos="1635125" algn="l"/>
              </a:tabLst>
              <a:defRPr/>
            </a:pPr>
            <a:r>
              <a:rPr lang="en-US" sz="4000" dirty="0">
                <a:latin typeface="+mj-lt"/>
                <a:ea typeface="ＭＳ Ｐゴシック" charset="-128"/>
              </a:rPr>
              <a:t>UC Davis Medical Student Fellowship Program</a:t>
            </a:r>
          </a:p>
        </p:txBody>
      </p:sp>
      <p:pic>
        <p:nvPicPr>
          <p:cNvPr id="2068" name="Picture 3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0563" y="5622925"/>
            <a:ext cx="7704137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9" name="TextBox 2"/>
          <p:cNvSpPr txBox="1">
            <a:spLocks noChangeArrowheads="1"/>
          </p:cNvSpPr>
          <p:nvPr/>
        </p:nvSpPr>
        <p:spPr bwMode="auto">
          <a:xfrm>
            <a:off x="5272088" y="6270625"/>
            <a:ext cx="325056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4000"/>
              <a:t>Keng Lam, B.A.</a:t>
            </a:r>
            <a:r>
              <a:rPr lang="en-US" altLang="en-US" sz="3200"/>
              <a:t>1</a:t>
            </a:r>
            <a:r>
              <a:rPr lang="en-US" altLang="en-US" sz="4000"/>
              <a:t>, Madan Dharmar, M.B.B.S., Ph.D.</a:t>
            </a:r>
            <a:r>
              <a:rPr lang="en-US" altLang="en-US" sz="3200"/>
              <a:t>1</a:t>
            </a:r>
            <a:r>
              <a:rPr lang="en-US" altLang="en-US" sz="4000"/>
              <a:t> and Stuart Berger, MD</a:t>
            </a:r>
            <a:r>
              <a:rPr lang="en-US" altLang="en-US" sz="3200"/>
              <a:t>1</a:t>
            </a:r>
            <a:r>
              <a:rPr lang="en-US" altLang="en-US" sz="4000"/>
              <a:t>. </a:t>
            </a:r>
          </a:p>
          <a:p>
            <a:pPr algn="ctr"/>
            <a:r>
              <a:rPr lang="en-US" altLang="en-US" sz="3200"/>
              <a:t>1</a:t>
            </a:r>
            <a:r>
              <a:rPr lang="en-US" altLang="en-US" sz="4000"/>
              <a:t>Department of Pediatrics, UC Davis, Sacramento, CA, United States. </a:t>
            </a:r>
          </a:p>
        </p:txBody>
      </p:sp>
      <p:pic>
        <p:nvPicPr>
          <p:cNvPr id="2070" name="Picture 2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8763" y="20966113"/>
            <a:ext cx="13563600" cy="882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71" name="Picture 2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1463" y="10050463"/>
            <a:ext cx="14636750" cy="879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72" name="Picture 2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0" y="3059113"/>
            <a:ext cx="6238875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353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PowerPoint Presentation</vt:lpstr>
    </vt:vector>
  </TitlesOfParts>
  <Manager>Leora Lawton</Manager>
  <Company>University of California, Berkeley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Berkeley Population Center</dc:creator>
  <cp:lastModifiedBy>Keng Lam</cp:lastModifiedBy>
  <cp:revision>50</cp:revision>
  <dcterms:created xsi:type="dcterms:W3CDTF">2010-03-23T15:25:21Z</dcterms:created>
  <dcterms:modified xsi:type="dcterms:W3CDTF">2015-12-14T04:48:25Z</dcterms:modified>
</cp:coreProperties>
</file>